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0" r:id="rId3"/>
    <p:sldId id="308" r:id="rId4"/>
    <p:sldId id="299" r:id="rId5"/>
    <p:sldId id="312" r:id="rId6"/>
    <p:sldId id="293" r:id="rId7"/>
    <p:sldId id="294" r:id="rId8"/>
    <p:sldId id="295" r:id="rId9"/>
    <p:sldId id="303" r:id="rId10"/>
    <p:sldId id="304" r:id="rId11"/>
    <p:sldId id="305" r:id="rId12"/>
    <p:sldId id="306" r:id="rId13"/>
    <p:sldId id="297" r:id="rId14"/>
    <p:sldId id="302" r:id="rId15"/>
    <p:sldId id="298" r:id="rId16"/>
    <p:sldId id="307" r:id="rId17"/>
    <p:sldId id="311" r:id="rId18"/>
    <p:sldId id="31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94705" autoAdjust="0"/>
  </p:normalViewPr>
  <p:slideViewPr>
    <p:cSldViewPr>
      <p:cViewPr>
        <p:scale>
          <a:sx n="50" d="100"/>
          <a:sy n="50" d="100"/>
        </p:scale>
        <p:origin x="-1392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D6B72-C24D-447B-A8A2-139B9345051C}" type="datetimeFigureOut">
              <a:rPr lang="it-IT" smtClean="0"/>
              <a:t>22/09/2018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CC5F1-F2AA-4F3F-AF80-5EC03FF3AB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3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C5F1-F2AA-4F3F-AF80-5EC03FF3AB5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46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CC5F1-F2AA-4F3F-AF80-5EC03FF3AB5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5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AFE5AF-345A-4B5A-9DD6-98835B2F3ADE}" type="datetimeFigureOut">
              <a:rPr lang="it-IT" smtClean="0"/>
              <a:t>22/09/2018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7DA464-ECC4-4F8D-890B-637011CF159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"/>
            <a:ext cx="9144000" cy="68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7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AFE5AF-345A-4B5A-9DD6-98835B2F3ADE}" type="datetimeFigureOut">
              <a:rPr lang="it-IT" smtClean="0"/>
              <a:t>22/09/2018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7DA464-ECC4-4F8D-890B-637011CF159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"/>
            <a:ext cx="9144000" cy="68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5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"/>
            <a:ext cx="9144000" cy="68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bccsiamo.it/riform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"/>
            <a:ext cx="9144000" cy="68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37" y="80628"/>
            <a:ext cx="7728859" cy="579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3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32655"/>
            <a:ext cx="7459150" cy="633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184250" y="1484784"/>
            <a:ext cx="69127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3366"/>
                </a:solidFill>
              </a:rPr>
              <a:t>Nell’esercizio della sua attività, la Società si ispira ai principi dell’insegnamento sociale </a:t>
            </a:r>
            <a:r>
              <a:rPr lang="it-IT" dirty="0" smtClean="0">
                <a:solidFill>
                  <a:srgbClr val="003366"/>
                </a:solidFill>
              </a:rPr>
              <a:t>cristiano e </a:t>
            </a:r>
            <a:r>
              <a:rPr lang="it-IT" dirty="0">
                <a:solidFill>
                  <a:srgbClr val="003366"/>
                </a:solidFill>
              </a:rPr>
              <a:t>ai </a:t>
            </a:r>
            <a:r>
              <a:rPr lang="it-IT" dirty="0" smtClean="0">
                <a:solidFill>
                  <a:srgbClr val="003366"/>
                </a:solidFill>
              </a:rPr>
              <a:t>principi </a:t>
            </a:r>
            <a:r>
              <a:rPr lang="it-IT" sz="2400" b="1" dirty="0">
                <a:solidFill>
                  <a:srgbClr val="003366"/>
                </a:solidFill>
              </a:rPr>
              <a:t>cooperativi della mutualità </a:t>
            </a:r>
            <a:r>
              <a:rPr lang="it-IT" dirty="0">
                <a:solidFill>
                  <a:srgbClr val="003366"/>
                </a:solidFill>
              </a:rPr>
              <a:t>senza fini di speculazione privata. La Società ha lo scopo di </a:t>
            </a:r>
            <a:r>
              <a:rPr lang="it-IT" sz="2000" b="1" dirty="0">
                <a:solidFill>
                  <a:srgbClr val="003366"/>
                </a:solidFill>
              </a:rPr>
              <a:t>favorire i soci e gli appartenenti alle comunità locali </a:t>
            </a:r>
            <a:r>
              <a:rPr lang="it-IT" dirty="0">
                <a:solidFill>
                  <a:srgbClr val="003366"/>
                </a:solidFill>
              </a:rPr>
              <a:t>nelle operazioni e nei servizi di banca, perseguendo il </a:t>
            </a:r>
            <a:r>
              <a:rPr lang="it-IT" sz="2400" b="1" u="sng" dirty="0">
                <a:solidFill>
                  <a:srgbClr val="003366"/>
                </a:solidFill>
              </a:rPr>
              <a:t>miglioramento delle condizioni morali, culturali ed economiche</a:t>
            </a:r>
            <a:r>
              <a:rPr lang="it-IT" u="sng" dirty="0">
                <a:solidFill>
                  <a:srgbClr val="003366"/>
                </a:solidFill>
              </a:rPr>
              <a:t> </a:t>
            </a:r>
            <a:r>
              <a:rPr lang="it-IT" dirty="0">
                <a:solidFill>
                  <a:srgbClr val="003366"/>
                </a:solidFill>
              </a:rPr>
              <a:t>degli stessi e promuovendo lo sviluppo della cooperazione, l’educazione al risparmio e alla previdenza, nonché </a:t>
            </a:r>
            <a:r>
              <a:rPr lang="it-IT" sz="2400" b="1" u="sng" dirty="0">
                <a:solidFill>
                  <a:srgbClr val="003366"/>
                </a:solidFill>
              </a:rPr>
              <a:t>la coesione sociale e la crescita responsabile e sostenibile </a:t>
            </a:r>
            <a:r>
              <a:rPr lang="it-IT" dirty="0">
                <a:solidFill>
                  <a:srgbClr val="003366"/>
                </a:solidFill>
              </a:rPr>
              <a:t>del territorio nel quale opera. </a:t>
            </a:r>
            <a:endParaRPr lang="it-IT" dirty="0" smtClean="0">
              <a:solidFill>
                <a:srgbClr val="003366"/>
              </a:solidFill>
            </a:endParaRPr>
          </a:p>
          <a:p>
            <a:pPr algn="just"/>
            <a:endParaRPr lang="it-IT" dirty="0">
              <a:solidFill>
                <a:srgbClr val="003366"/>
              </a:solidFill>
            </a:endParaRPr>
          </a:p>
          <a:p>
            <a:pPr algn="just"/>
            <a:r>
              <a:rPr lang="it-IT" dirty="0">
                <a:solidFill>
                  <a:srgbClr val="003366"/>
                </a:solidFill>
              </a:rPr>
              <a:t>La Società si distingue per il proprio orientamento sociale e per la scelta di </a:t>
            </a:r>
            <a:r>
              <a:rPr lang="it-IT" dirty="0" smtClean="0">
                <a:solidFill>
                  <a:srgbClr val="003366"/>
                </a:solidFill>
              </a:rPr>
              <a:t>costruire il </a:t>
            </a:r>
            <a:r>
              <a:rPr lang="it-IT" sz="2400" b="1" u="sng" dirty="0">
                <a:solidFill>
                  <a:srgbClr val="003366"/>
                </a:solidFill>
              </a:rPr>
              <a:t>bene comune</a:t>
            </a:r>
            <a:r>
              <a:rPr lang="it-IT" dirty="0">
                <a:solidFill>
                  <a:srgbClr val="003366"/>
                </a:solidFill>
              </a:rPr>
              <a:t>. E’ altresì impegnata ad agire in coerenza con la </a:t>
            </a:r>
            <a:r>
              <a:rPr lang="it-IT" i="1" dirty="0">
                <a:solidFill>
                  <a:srgbClr val="003366"/>
                </a:solidFill>
              </a:rPr>
              <a:t>Carta dei Valori del Credito Cooperativo </a:t>
            </a:r>
            <a:r>
              <a:rPr lang="it-IT" dirty="0">
                <a:solidFill>
                  <a:srgbClr val="003366"/>
                </a:solidFill>
              </a:rPr>
              <a:t>e a rendere </a:t>
            </a:r>
            <a:r>
              <a:rPr lang="it-IT" dirty="0" smtClean="0">
                <a:solidFill>
                  <a:srgbClr val="003366"/>
                </a:solidFill>
              </a:rPr>
              <a:t>effettive </a:t>
            </a:r>
            <a:r>
              <a:rPr lang="it-IT" dirty="0">
                <a:solidFill>
                  <a:srgbClr val="003366"/>
                </a:solidFill>
              </a:rPr>
              <a:t>forme adeguate di </a:t>
            </a:r>
            <a:r>
              <a:rPr lang="it-IT" b="1" dirty="0">
                <a:solidFill>
                  <a:srgbClr val="003366"/>
                </a:solidFill>
              </a:rPr>
              <a:t>democrazia economico-finanziaria </a:t>
            </a:r>
            <a:r>
              <a:rPr lang="it-IT" dirty="0">
                <a:solidFill>
                  <a:srgbClr val="003366"/>
                </a:solidFill>
              </a:rPr>
              <a:t>e lo </a:t>
            </a:r>
            <a:r>
              <a:rPr lang="it-IT" b="1" dirty="0">
                <a:solidFill>
                  <a:srgbClr val="003366"/>
                </a:solidFill>
              </a:rPr>
              <a:t>scambio mutualistico tra i soci </a:t>
            </a:r>
            <a:r>
              <a:rPr lang="it-IT" dirty="0">
                <a:solidFill>
                  <a:srgbClr val="003366"/>
                </a:solidFill>
              </a:rPr>
              <a:t>nonché la </a:t>
            </a:r>
            <a:r>
              <a:rPr lang="it-IT" b="1" dirty="0">
                <a:solidFill>
                  <a:srgbClr val="003366"/>
                </a:solidFill>
              </a:rPr>
              <a:t>partecipazione</a:t>
            </a:r>
            <a:r>
              <a:rPr lang="it-IT" dirty="0">
                <a:solidFill>
                  <a:srgbClr val="003366"/>
                </a:solidFill>
              </a:rPr>
              <a:t> degli stessi alla vita sociale.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84250" y="476672"/>
            <a:ext cx="7704856" cy="523220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</a:rPr>
              <a:t>L’identità COOPERATIVA MUTUALISTICA della BCC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3776538" y="999892"/>
            <a:ext cx="2880320" cy="484892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161537" y="1043444"/>
            <a:ext cx="211032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it-IT" b="1" i="1" dirty="0">
                <a:solidFill>
                  <a:srgbClr val="003366"/>
                </a:solidFill>
              </a:rPr>
              <a:t>L’art. 2 dello Statuto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00" y="1029740"/>
            <a:ext cx="936104" cy="9001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00" y="1986815"/>
            <a:ext cx="936104" cy="9658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00" y="3009597"/>
            <a:ext cx="936104" cy="9001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84227" y="3966672"/>
            <a:ext cx="924277" cy="8898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9026" y="4913424"/>
            <a:ext cx="939478" cy="8790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87026" y="5849394"/>
            <a:ext cx="921478" cy="89197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0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7776864" cy="3195786"/>
          </a:xfrm>
        </p:spPr>
        <p:txBody>
          <a:bodyPr/>
          <a:lstStyle/>
          <a:p>
            <a:r>
              <a:rPr lang="it-IT" dirty="0" smtClean="0"/>
              <a:t>Da Paestum 2017 </a:t>
            </a:r>
            <a:r>
              <a:rPr lang="it-IT" dirty="0"/>
              <a:t>a </a:t>
            </a:r>
            <a:r>
              <a:rPr lang="it-IT" dirty="0" smtClean="0"/>
              <a:t>Trieste 2018 </a:t>
            </a:r>
            <a:br>
              <a:rPr lang="it-IT" dirty="0" smtClean="0"/>
            </a:br>
            <a:r>
              <a:rPr lang="it-IT" sz="2800" dirty="0" smtClean="0"/>
              <a:t>Almanacco </a:t>
            </a:r>
            <a:r>
              <a:rPr lang="it-IT" sz="2800" dirty="0"/>
              <a:t>del Credito Cooperativo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31" y="1700808"/>
            <a:ext cx="7848871" cy="22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31" y="3924996"/>
            <a:ext cx="7848871" cy="26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1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23928" y="5157192"/>
            <a:ext cx="4824536" cy="722511"/>
          </a:xfrm>
        </p:spPr>
        <p:txBody>
          <a:bodyPr/>
          <a:lstStyle/>
          <a:p>
            <a:r>
              <a:rPr lang="it-IT" sz="2400" dirty="0">
                <a:hlinkClick r:id="rId2"/>
              </a:rPr>
              <a:t>http://www.bccsiamo.it/riforma</a:t>
            </a:r>
            <a:r>
              <a:rPr lang="it-IT" sz="2400" dirty="0" smtClean="0">
                <a:hlinkClick r:id="rId2"/>
              </a:rPr>
              <a:t>/</a:t>
            </a:r>
            <a:endParaRPr lang="it-IT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60" y="1916832"/>
            <a:ext cx="7495620" cy="231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8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31640" y="476672"/>
            <a:ext cx="7772400" cy="1470025"/>
          </a:xfrm>
        </p:spPr>
        <p:txBody>
          <a:bodyPr/>
          <a:lstStyle/>
          <a:p>
            <a:r>
              <a:rPr lang="it-IT" dirty="0" smtClean="0"/>
              <a:t>15 settembre 2008-2018 </a:t>
            </a:r>
            <a:br>
              <a:rPr lang="it-IT" dirty="0" smtClean="0"/>
            </a:br>
            <a:r>
              <a:rPr lang="it-IT" sz="2800" dirty="0" smtClean="0"/>
              <a:t>Cosa c’è da (non) festeggiare?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7050698" cy="469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9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547664" y="476672"/>
            <a:ext cx="73448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Patrimonio delle BCC			</a:t>
            </a:r>
            <a:r>
              <a:rPr lang="it-IT" sz="2400" b="1" dirty="0" smtClean="0">
                <a:solidFill>
                  <a:srgbClr val="008000"/>
                </a:solidFill>
              </a:rPr>
              <a:t>+ 5,4%</a:t>
            </a:r>
          </a:p>
          <a:p>
            <a:endParaRPr lang="it-IT" sz="2400" dirty="0"/>
          </a:p>
          <a:p>
            <a:r>
              <a:rPr lang="it-IT" sz="2400" b="1" dirty="0" smtClean="0"/>
              <a:t>Patrimonio 3 Capogruppo dei Gruppi Bancari Cooperativi				</a:t>
            </a:r>
            <a:r>
              <a:rPr lang="it-IT" sz="2400" b="1" dirty="0" smtClean="0">
                <a:solidFill>
                  <a:srgbClr val="008000"/>
                </a:solidFill>
              </a:rPr>
              <a:t>+ 140%</a:t>
            </a:r>
          </a:p>
          <a:p>
            <a:endParaRPr lang="it-IT" sz="2400" dirty="0"/>
          </a:p>
          <a:p>
            <a:r>
              <a:rPr lang="it-IT" sz="2400" b="1" dirty="0" smtClean="0"/>
              <a:t>Soci </a:t>
            </a:r>
            <a:r>
              <a:rPr lang="it-IT" b="1" dirty="0" smtClean="0"/>
              <a:t>					</a:t>
            </a:r>
            <a:r>
              <a:rPr lang="it-IT" sz="2400" b="1" dirty="0" smtClean="0">
                <a:solidFill>
                  <a:srgbClr val="008000"/>
                </a:solidFill>
              </a:rPr>
              <a:t>+ 36,8%</a:t>
            </a:r>
          </a:p>
          <a:p>
            <a:endParaRPr lang="it-IT" dirty="0"/>
          </a:p>
          <a:p>
            <a:r>
              <a:rPr lang="it-IT" sz="2400" b="1" dirty="0" smtClean="0"/>
              <a:t>Quote di mercato nel credito </a:t>
            </a:r>
          </a:p>
          <a:p>
            <a:r>
              <a:rPr lang="it-IT" dirty="0" smtClean="0"/>
              <a:t>(</a:t>
            </a:r>
            <a:r>
              <a:rPr lang="it-IT" dirty="0" smtClean="0"/>
              <a:t>capacità di servizio all’economia </a:t>
            </a:r>
            <a:r>
              <a:rPr lang="it-IT" dirty="0" smtClean="0"/>
              <a:t>reale </a:t>
            </a:r>
            <a:r>
              <a:rPr lang="it-IT" dirty="0" smtClean="0"/>
              <a:t>	del proprio territorio</a:t>
            </a:r>
            <a:r>
              <a:rPr lang="it-IT" dirty="0" smtClean="0"/>
              <a:t>)</a:t>
            </a:r>
            <a:endParaRPr lang="it-IT" dirty="0" smtClean="0"/>
          </a:p>
        </p:txBody>
      </p:sp>
      <p:sp>
        <p:nvSpPr>
          <p:cNvPr id="2" name="Rettangolo 1"/>
          <p:cNvSpPr/>
          <p:nvPr/>
        </p:nvSpPr>
        <p:spPr>
          <a:xfrm>
            <a:off x="2034480" y="3764086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	Imprese </a:t>
            </a:r>
            <a:r>
              <a:rPr lang="it-IT" b="1" dirty="0"/>
              <a:t>fino a 20 dipendenti 	</a:t>
            </a:r>
            <a:r>
              <a:rPr lang="it-IT" b="1" dirty="0">
                <a:solidFill>
                  <a:srgbClr val="008000"/>
                </a:solidFill>
              </a:rPr>
              <a:t>+ 3,7% </a:t>
            </a:r>
            <a:r>
              <a:rPr lang="it-IT" b="1" dirty="0">
                <a:solidFill>
                  <a:srgbClr val="000090"/>
                </a:solidFill>
              </a:rPr>
              <a:t>(</a:t>
            </a:r>
            <a:r>
              <a:rPr lang="it-IT" b="1" dirty="0" err="1">
                <a:solidFill>
                  <a:srgbClr val="000090"/>
                </a:solidFill>
              </a:rPr>
              <a:t>qm</a:t>
            </a:r>
            <a:r>
              <a:rPr lang="it-IT" b="1" dirty="0">
                <a:solidFill>
                  <a:srgbClr val="000090"/>
                </a:solidFill>
              </a:rPr>
              <a:t> 22,8%)</a:t>
            </a:r>
          </a:p>
          <a:p>
            <a:endParaRPr lang="it-IT" b="1" dirty="0">
              <a:solidFill>
                <a:srgbClr val="008000"/>
              </a:solidFill>
            </a:endParaRPr>
          </a:p>
          <a:p>
            <a:r>
              <a:rPr lang="it-IT" dirty="0"/>
              <a:t>	</a:t>
            </a:r>
            <a:r>
              <a:rPr lang="it-IT" b="1" dirty="0"/>
              <a:t>Imprese artigiane </a:t>
            </a:r>
            <a:r>
              <a:rPr lang="it-IT" dirty="0"/>
              <a:t>			</a:t>
            </a:r>
            <a:r>
              <a:rPr lang="it-IT" b="1" dirty="0">
                <a:solidFill>
                  <a:srgbClr val="008000"/>
                </a:solidFill>
              </a:rPr>
              <a:t>+ 1,8% </a:t>
            </a:r>
            <a:r>
              <a:rPr lang="it-IT" b="1" dirty="0">
                <a:solidFill>
                  <a:srgbClr val="000090"/>
                </a:solidFill>
              </a:rPr>
              <a:t>(</a:t>
            </a:r>
            <a:r>
              <a:rPr lang="it-IT" b="1" dirty="0" err="1">
                <a:solidFill>
                  <a:srgbClr val="000090"/>
                </a:solidFill>
              </a:rPr>
              <a:t>qm</a:t>
            </a:r>
            <a:r>
              <a:rPr lang="it-IT" b="1" dirty="0">
                <a:solidFill>
                  <a:srgbClr val="000090"/>
                </a:solidFill>
              </a:rPr>
              <a:t> 23,2%)</a:t>
            </a:r>
          </a:p>
          <a:p>
            <a:endParaRPr lang="it-IT" b="1" dirty="0">
              <a:solidFill>
                <a:srgbClr val="008000"/>
              </a:solidFill>
            </a:endParaRPr>
          </a:p>
          <a:p>
            <a:r>
              <a:rPr lang="it-IT" dirty="0"/>
              <a:t>	</a:t>
            </a:r>
            <a:r>
              <a:rPr lang="it-IT" b="1" dirty="0"/>
              <a:t>Famiglie produttrici	</a:t>
            </a:r>
            <a:r>
              <a:rPr lang="it-IT" dirty="0"/>
              <a:t>	 </a:t>
            </a:r>
            <a:r>
              <a:rPr lang="it-IT" b="1" dirty="0">
                <a:solidFill>
                  <a:srgbClr val="008000"/>
                </a:solidFill>
              </a:rPr>
              <a:t>+ 2,5%</a:t>
            </a:r>
            <a:r>
              <a:rPr lang="it-IT" b="1" dirty="0">
                <a:solidFill>
                  <a:srgbClr val="000090"/>
                </a:solidFill>
              </a:rPr>
              <a:t>(</a:t>
            </a:r>
            <a:r>
              <a:rPr lang="it-IT" b="1" dirty="0" err="1">
                <a:solidFill>
                  <a:srgbClr val="000090"/>
                </a:solidFill>
              </a:rPr>
              <a:t>qm</a:t>
            </a:r>
            <a:r>
              <a:rPr lang="it-IT" b="1" dirty="0">
                <a:solidFill>
                  <a:srgbClr val="000090"/>
                </a:solidFill>
              </a:rPr>
              <a:t> 18,9%)</a:t>
            </a:r>
          </a:p>
          <a:p>
            <a:endParaRPr lang="it-IT" b="1" dirty="0">
              <a:solidFill>
                <a:srgbClr val="008000"/>
              </a:solidFill>
            </a:endParaRPr>
          </a:p>
          <a:p>
            <a:r>
              <a:rPr lang="it-IT" dirty="0"/>
              <a:t>	</a:t>
            </a:r>
            <a:r>
              <a:rPr lang="it-IT" b="1" dirty="0"/>
              <a:t>Soggetti Terzo Settore</a:t>
            </a:r>
            <a:r>
              <a:rPr lang="it-IT" dirty="0"/>
              <a:t>		 </a:t>
            </a:r>
            <a:r>
              <a:rPr lang="it-IT" b="1" dirty="0">
                <a:solidFill>
                  <a:srgbClr val="008000"/>
                </a:solidFill>
              </a:rPr>
              <a:t>+ 3,1% </a:t>
            </a:r>
            <a:r>
              <a:rPr lang="it-IT" b="1" dirty="0">
                <a:solidFill>
                  <a:srgbClr val="000090"/>
                </a:solidFill>
              </a:rPr>
              <a:t>(</a:t>
            </a:r>
            <a:r>
              <a:rPr lang="it-IT" b="1" dirty="0" err="1">
                <a:solidFill>
                  <a:srgbClr val="000090"/>
                </a:solidFill>
              </a:rPr>
              <a:t>qm</a:t>
            </a:r>
            <a:r>
              <a:rPr lang="it-IT" b="1" dirty="0">
                <a:solidFill>
                  <a:srgbClr val="000090"/>
                </a:solidFill>
              </a:rPr>
              <a:t> 14,1</a:t>
            </a:r>
            <a:r>
              <a:rPr lang="it-IT" b="1" dirty="0" smtClean="0">
                <a:solidFill>
                  <a:srgbClr val="000090"/>
                </a:solidFill>
              </a:rPr>
              <a:t>%)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547664" y="6011996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Comuni unica presenza bancaria BCC</a:t>
            </a:r>
            <a:r>
              <a:rPr lang="it-IT" b="1" dirty="0" smtClean="0"/>
              <a:t>	da 544 a 612 						</a:t>
            </a:r>
            <a:r>
              <a:rPr lang="it-IT" b="1" dirty="0" smtClean="0">
                <a:solidFill>
                  <a:srgbClr val="008000"/>
                </a:solidFill>
              </a:rPr>
              <a:t>+</a:t>
            </a:r>
            <a:r>
              <a:rPr lang="it-IT" b="1" dirty="0">
                <a:solidFill>
                  <a:srgbClr val="008000"/>
                </a:solidFill>
              </a:rPr>
              <a:t>12,5</a:t>
            </a:r>
            <a:r>
              <a:rPr lang="it-IT" b="1" dirty="0" smtClean="0">
                <a:solidFill>
                  <a:srgbClr val="008000"/>
                </a:solidFill>
              </a:rPr>
              <a:t>%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425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	</a:t>
            </a:r>
          </a:p>
          <a:p>
            <a:endParaRPr lang="it-IT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69891"/>
            <a:ext cx="23411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220072" y="2121818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i="1" dirty="0" smtClean="0"/>
              <a:t>S</a:t>
            </a:r>
            <a:r>
              <a:rPr lang="it-IT" sz="4000" b="1" dirty="0" smtClean="0"/>
              <a:t>tabilità</a:t>
            </a:r>
          </a:p>
          <a:p>
            <a:endParaRPr lang="it-IT" sz="4000" b="1" dirty="0"/>
          </a:p>
          <a:p>
            <a:r>
              <a:rPr lang="it-IT" sz="4800" b="1" i="1" dirty="0" smtClean="0"/>
              <a:t>R</a:t>
            </a:r>
            <a:r>
              <a:rPr lang="it-IT" sz="4000" b="1" dirty="0" smtClean="0"/>
              <a:t>esilienza</a:t>
            </a:r>
          </a:p>
          <a:p>
            <a:endParaRPr lang="it-IT" sz="4000" b="1" dirty="0"/>
          </a:p>
          <a:p>
            <a:r>
              <a:rPr lang="it-IT" sz="4800" b="1" i="1" dirty="0" smtClean="0"/>
              <a:t>S</a:t>
            </a:r>
            <a:r>
              <a:rPr lang="it-IT" sz="4000" b="1" dirty="0" smtClean="0"/>
              <a:t>viluppo</a:t>
            </a:r>
            <a:endParaRPr lang="it-IT" sz="4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90680" y="548680"/>
            <a:ext cx="71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Dieci anni dopo Lehmann </a:t>
            </a:r>
            <a:r>
              <a:rPr lang="it-IT" sz="2800" b="1" dirty="0" err="1" smtClean="0"/>
              <a:t>Brothers</a:t>
            </a:r>
            <a:r>
              <a:rPr lang="it-IT" sz="2800" b="1" dirty="0" smtClean="0"/>
              <a:t>, </a:t>
            </a:r>
            <a:r>
              <a:rPr lang="it-IT" sz="2800" dirty="0" smtClean="0"/>
              <a:t>il </a:t>
            </a:r>
            <a:r>
              <a:rPr lang="it-IT" sz="2800" dirty="0" smtClean="0"/>
              <a:t>modello delle BCC dimostra indispensabilità  </a:t>
            </a:r>
            <a:r>
              <a:rPr lang="it-IT" sz="2800" b="1" dirty="0" err="1"/>
              <a:t>b</a:t>
            </a:r>
            <a:r>
              <a:rPr lang="it-IT" sz="2800" b="1" dirty="0" err="1" smtClean="0"/>
              <a:t>io</a:t>
            </a:r>
            <a:r>
              <a:rPr lang="it-IT" sz="2800" b="1" dirty="0" smtClean="0"/>
              <a:t>-varietà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11960" y="3057922"/>
            <a:ext cx="695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=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335544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4211960" y="2348880"/>
            <a:ext cx="40817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600" b="1" dirty="0" smtClean="0"/>
              <a:t>=   SALE</a:t>
            </a:r>
            <a:endParaRPr lang="it-IT" sz="9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41" y="1461383"/>
            <a:ext cx="2903211" cy="390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177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45" y="332656"/>
            <a:ext cx="501171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0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79712" y="5949280"/>
            <a:ext cx="5832648" cy="100811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it-IT" sz="2800" dirty="0">
                <a:solidFill>
                  <a:srgbClr val="000000"/>
                </a:solidFill>
                <a:latin typeface="Amatic"/>
                <a:ea typeface="Times New Roman"/>
                <a:cs typeface="Times New Roman"/>
              </a:rPr>
              <a:t>Sergio </a:t>
            </a:r>
            <a:r>
              <a:rPr lang="it-IT" sz="2800" dirty="0" smtClean="0">
                <a:solidFill>
                  <a:srgbClr val="000000"/>
                </a:solidFill>
                <a:latin typeface="Amatic"/>
                <a:ea typeface="Times New Roman"/>
                <a:cs typeface="Times New Roman"/>
              </a:rPr>
              <a:t>Gatti, Direttore </a:t>
            </a:r>
            <a:r>
              <a:rPr lang="it-IT" sz="2800" dirty="0">
                <a:solidFill>
                  <a:srgbClr val="000000"/>
                </a:solidFill>
                <a:latin typeface="Amatic"/>
                <a:ea typeface="Times New Roman"/>
                <a:cs typeface="Times New Roman"/>
              </a:rPr>
              <a:t>Federcasse</a:t>
            </a:r>
            <a:endParaRPr lang="it-IT" sz="900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	</a:t>
            </a:r>
          </a:p>
          <a:p>
            <a:endParaRPr lang="it-IT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4320480" cy="478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5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616624" cy="800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25E49-A38B-41ED-B3C7-11678E1F4CE6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3" name="Segnaposto numero diapositiva 1"/>
          <p:cNvSpPr txBox="1">
            <a:spLocks/>
          </p:cNvSpPr>
          <p:nvPr/>
        </p:nvSpPr>
        <p:spPr>
          <a:xfrm>
            <a:off x="6949480" y="64581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6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F25E49-A38B-41ED-B3C7-11678E1F4CE6}" type="slidenum">
              <a:rPr lang="it-IT" sz="12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it-IT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44008" y="1196752"/>
            <a:ext cx="3888432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000090"/>
                </a:solidFill>
              </a:rPr>
              <a:t>“The </a:t>
            </a:r>
            <a:r>
              <a:rPr lang="it-IT" sz="2800" dirty="0">
                <a:solidFill>
                  <a:srgbClr val="000090"/>
                </a:solidFill>
              </a:rPr>
              <a:t>Republic </a:t>
            </a:r>
            <a:r>
              <a:rPr lang="it-IT" sz="2800" b="1" dirty="0" err="1" smtClean="0">
                <a:solidFill>
                  <a:srgbClr val="000090"/>
                </a:solidFill>
              </a:rPr>
              <a:t>recognizes</a:t>
            </a:r>
            <a:r>
              <a:rPr lang="it-IT" sz="2800" dirty="0" smtClean="0">
                <a:solidFill>
                  <a:srgbClr val="000090"/>
                </a:solidFill>
              </a:rPr>
              <a:t> </a:t>
            </a:r>
            <a:r>
              <a:rPr lang="it-IT" sz="2800" dirty="0">
                <a:solidFill>
                  <a:srgbClr val="000090"/>
                </a:solidFill>
              </a:rPr>
              <a:t>the social </a:t>
            </a:r>
            <a:r>
              <a:rPr lang="it-IT" sz="2800" dirty="0" err="1">
                <a:solidFill>
                  <a:srgbClr val="000090"/>
                </a:solidFill>
              </a:rPr>
              <a:t>function</a:t>
            </a:r>
            <a:r>
              <a:rPr lang="it-IT" sz="2800" dirty="0">
                <a:solidFill>
                  <a:srgbClr val="000090"/>
                </a:solidFill>
              </a:rPr>
              <a:t> of </a:t>
            </a:r>
            <a:endParaRPr lang="it-IT" sz="2800" dirty="0" smtClean="0">
              <a:solidFill>
                <a:srgbClr val="000090"/>
              </a:solidFill>
            </a:endParaRPr>
          </a:p>
          <a:p>
            <a:r>
              <a:rPr lang="it-IT" sz="2800" dirty="0" smtClean="0">
                <a:solidFill>
                  <a:srgbClr val="000090"/>
                </a:solidFill>
              </a:rPr>
              <a:t>co-</a:t>
            </a:r>
            <a:r>
              <a:rPr lang="it-IT" sz="2800" dirty="0" err="1" smtClean="0">
                <a:solidFill>
                  <a:srgbClr val="000090"/>
                </a:solidFill>
              </a:rPr>
              <a:t>operation</a:t>
            </a:r>
            <a:r>
              <a:rPr lang="it-IT" sz="2800" dirty="0" smtClean="0">
                <a:solidFill>
                  <a:srgbClr val="000090"/>
                </a:solidFill>
              </a:rPr>
              <a:t> </a:t>
            </a:r>
            <a:r>
              <a:rPr lang="it-IT" sz="2800" dirty="0">
                <a:solidFill>
                  <a:srgbClr val="000090"/>
                </a:solidFill>
              </a:rPr>
              <a:t>of a </a:t>
            </a:r>
            <a:r>
              <a:rPr lang="it-IT" sz="2800" dirty="0" err="1">
                <a:solidFill>
                  <a:srgbClr val="000090"/>
                </a:solidFill>
              </a:rPr>
              <a:t>mutualistic</a:t>
            </a:r>
            <a:r>
              <a:rPr lang="it-IT" sz="2800" dirty="0">
                <a:solidFill>
                  <a:srgbClr val="000090"/>
                </a:solidFill>
              </a:rPr>
              <a:t>, non-speculative nature. </a:t>
            </a:r>
            <a:endParaRPr lang="it-IT" sz="2800" dirty="0" smtClean="0">
              <a:solidFill>
                <a:srgbClr val="000090"/>
              </a:solidFill>
            </a:endParaRPr>
          </a:p>
          <a:p>
            <a:r>
              <a:rPr lang="it-IT" sz="2800" dirty="0" smtClean="0">
                <a:solidFill>
                  <a:srgbClr val="000090"/>
                </a:solidFill>
              </a:rPr>
              <a:t>The </a:t>
            </a:r>
            <a:r>
              <a:rPr lang="it-IT" sz="2800" dirty="0">
                <a:solidFill>
                  <a:srgbClr val="000090"/>
                </a:solidFill>
              </a:rPr>
              <a:t>law </a:t>
            </a:r>
            <a:r>
              <a:rPr lang="it-IT" sz="2800" b="1" dirty="0" err="1">
                <a:solidFill>
                  <a:srgbClr val="000090"/>
                </a:solidFill>
              </a:rPr>
              <a:t>promotes</a:t>
            </a:r>
            <a:r>
              <a:rPr lang="it-IT" sz="2800" dirty="0">
                <a:solidFill>
                  <a:srgbClr val="000090"/>
                </a:solidFill>
              </a:rPr>
              <a:t> and </a:t>
            </a:r>
            <a:r>
              <a:rPr lang="it-IT" sz="2800" b="1" dirty="0" err="1">
                <a:solidFill>
                  <a:srgbClr val="000090"/>
                </a:solidFill>
              </a:rPr>
              <a:t>encourages</a:t>
            </a:r>
            <a:r>
              <a:rPr lang="it-IT" sz="2800" dirty="0">
                <a:solidFill>
                  <a:srgbClr val="000090"/>
                </a:solidFill>
              </a:rPr>
              <a:t> </a:t>
            </a:r>
            <a:r>
              <a:rPr lang="it-IT" sz="2800" dirty="0" err="1" smtClean="0">
                <a:solidFill>
                  <a:srgbClr val="000090"/>
                </a:solidFill>
              </a:rPr>
              <a:t>cooperation</a:t>
            </a:r>
            <a:r>
              <a:rPr lang="it-IT" sz="2800" dirty="0" smtClean="0">
                <a:solidFill>
                  <a:srgbClr val="000090"/>
                </a:solidFill>
              </a:rPr>
              <a:t> </a:t>
            </a:r>
            <a:r>
              <a:rPr lang="it-IT" sz="2800" dirty="0" err="1">
                <a:solidFill>
                  <a:srgbClr val="000090"/>
                </a:solidFill>
              </a:rPr>
              <a:t>through</a:t>
            </a:r>
            <a:r>
              <a:rPr lang="it-IT" sz="2800" dirty="0">
                <a:solidFill>
                  <a:srgbClr val="000090"/>
                </a:solidFill>
              </a:rPr>
              <a:t> appropriate </a:t>
            </a:r>
            <a:r>
              <a:rPr lang="it-IT" sz="2800" dirty="0" err="1">
                <a:solidFill>
                  <a:srgbClr val="000090"/>
                </a:solidFill>
              </a:rPr>
              <a:t>means</a:t>
            </a:r>
            <a:r>
              <a:rPr lang="it-IT" sz="2800" dirty="0">
                <a:solidFill>
                  <a:srgbClr val="000090"/>
                </a:solidFill>
              </a:rPr>
              <a:t> and </a:t>
            </a:r>
            <a:r>
              <a:rPr lang="it-IT" sz="2800" b="1" dirty="0" err="1">
                <a:solidFill>
                  <a:srgbClr val="000090"/>
                </a:solidFill>
              </a:rPr>
              <a:t>ensures</a:t>
            </a:r>
            <a:r>
              <a:rPr lang="it-IT" sz="2800" dirty="0">
                <a:solidFill>
                  <a:srgbClr val="000090"/>
                </a:solidFill>
              </a:rPr>
              <a:t> </a:t>
            </a:r>
            <a:r>
              <a:rPr lang="it-IT" sz="2800" dirty="0" err="1">
                <a:solidFill>
                  <a:srgbClr val="000090"/>
                </a:solidFill>
              </a:rPr>
              <a:t>its</a:t>
            </a:r>
            <a:r>
              <a:rPr lang="it-IT" sz="2800" dirty="0">
                <a:solidFill>
                  <a:srgbClr val="000090"/>
                </a:solidFill>
              </a:rPr>
              <a:t> </a:t>
            </a:r>
            <a:r>
              <a:rPr lang="it-IT" sz="2800" dirty="0" err="1">
                <a:solidFill>
                  <a:srgbClr val="000090"/>
                </a:solidFill>
              </a:rPr>
              <a:t>character</a:t>
            </a:r>
            <a:r>
              <a:rPr lang="it-IT" sz="2800" dirty="0">
                <a:solidFill>
                  <a:srgbClr val="000090"/>
                </a:solidFill>
              </a:rPr>
              <a:t> and </a:t>
            </a:r>
            <a:r>
              <a:rPr lang="it-IT" sz="2800" dirty="0" err="1">
                <a:solidFill>
                  <a:srgbClr val="000090"/>
                </a:solidFill>
              </a:rPr>
              <a:t>purposes</a:t>
            </a:r>
            <a:r>
              <a:rPr lang="it-IT" sz="2800" dirty="0">
                <a:solidFill>
                  <a:srgbClr val="000090"/>
                </a:solidFill>
              </a:rPr>
              <a:t> </a:t>
            </a:r>
            <a:r>
              <a:rPr lang="it-IT" sz="2800" dirty="0" err="1">
                <a:solidFill>
                  <a:srgbClr val="000090"/>
                </a:solidFill>
              </a:rPr>
              <a:t>through</a:t>
            </a:r>
            <a:r>
              <a:rPr lang="it-IT" sz="2800" dirty="0">
                <a:solidFill>
                  <a:srgbClr val="000090"/>
                </a:solidFill>
              </a:rPr>
              <a:t> </a:t>
            </a:r>
            <a:r>
              <a:rPr lang="it-IT" sz="2800" dirty="0" err="1">
                <a:solidFill>
                  <a:srgbClr val="000090"/>
                </a:solidFill>
              </a:rPr>
              <a:t>adequate</a:t>
            </a:r>
            <a:r>
              <a:rPr lang="it-IT" sz="2800" dirty="0">
                <a:solidFill>
                  <a:srgbClr val="000090"/>
                </a:solidFill>
              </a:rPr>
              <a:t> </a:t>
            </a:r>
            <a:r>
              <a:rPr lang="it-IT" sz="2800" dirty="0" err="1" smtClean="0">
                <a:solidFill>
                  <a:srgbClr val="000090"/>
                </a:solidFill>
              </a:rPr>
              <a:t>controls</a:t>
            </a:r>
            <a:r>
              <a:rPr lang="it-IT" sz="2800" dirty="0" smtClean="0">
                <a:solidFill>
                  <a:srgbClr val="000090"/>
                </a:solidFill>
              </a:rPr>
              <a:t>”. </a:t>
            </a:r>
            <a:endParaRPr lang="it-IT" sz="2800" dirty="0">
              <a:solidFill>
                <a:srgbClr val="00009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467175" cy="435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635896" y="188640"/>
            <a:ext cx="4965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rt.45  </a:t>
            </a:r>
            <a:r>
              <a:rPr lang="it-IT" sz="2800" b="1" dirty="0" err="1" smtClean="0">
                <a:solidFill>
                  <a:schemeClr val="accent1">
                    <a:lumMod val="50000"/>
                  </a:schemeClr>
                </a:solidFill>
              </a:rPr>
              <a:t>Italian</a:t>
            </a:r>
            <a:r>
              <a:rPr lang="it-IT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800" b="1" dirty="0" err="1" smtClean="0">
                <a:solidFill>
                  <a:schemeClr val="accent1">
                    <a:lumMod val="50000"/>
                  </a:schemeClr>
                </a:solidFill>
              </a:rPr>
              <a:t>Constitution</a:t>
            </a:r>
            <a:endParaRPr lang="it-I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6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585913"/>
            <a:ext cx="7558665" cy="479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547664" y="260648"/>
            <a:ext cx="712879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Alcuni elementi di scenario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6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99" y="1122865"/>
            <a:ext cx="7890842" cy="547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1547664" y="260648"/>
            <a:ext cx="712879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Alcuni elementi di scenario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04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8133"/>
            <a:ext cx="7287889" cy="544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547664" y="260648"/>
            <a:ext cx="712879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Candara"/>
                <a:cs typeface="Candara"/>
              </a:rPr>
              <a:t>Le risposte della</a:t>
            </a:r>
            <a:endParaRPr lang="it-IT" b="1" dirty="0">
              <a:latin typeface="Candara"/>
              <a:cs typeface="Candar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9575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7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7103566" cy="500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547664" y="260648"/>
            <a:ext cx="7128792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Le caratteristiche del Credito Cooperativo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72581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264</Words>
  <Application>Microsoft Office PowerPoint</Application>
  <PresentationFormat>Presentazione su schermo (4:3)</PresentationFormat>
  <Paragraphs>47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Sergio Gatti, Direttore Federcasse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 Paestum 2017 a Trieste 2018  Almanacco del Credito Cooperativo </vt:lpstr>
      <vt:lpstr>http://www.bccsiamo.it/riforma/</vt:lpstr>
      <vt:lpstr>15 settembre 2008-2018  Cosa c’è da (non) festeggiare?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Piva Chiara  (Federcasse)</dc:creator>
  <cp:lastModifiedBy>fcpredazione</cp:lastModifiedBy>
  <cp:revision>60</cp:revision>
  <dcterms:created xsi:type="dcterms:W3CDTF">2018-09-10T14:09:31Z</dcterms:created>
  <dcterms:modified xsi:type="dcterms:W3CDTF">2018-09-22T06:39:25Z</dcterms:modified>
</cp:coreProperties>
</file>